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4" r:id="rId1"/>
  </p:sldMasterIdLst>
  <p:sldIdLst>
    <p:sldId id="280" r:id="rId2"/>
    <p:sldId id="282" r:id="rId3"/>
    <p:sldId id="257" r:id="rId4"/>
    <p:sldId id="287" r:id="rId5"/>
    <p:sldId id="291" r:id="rId6"/>
    <p:sldId id="261" r:id="rId7"/>
    <p:sldId id="262" r:id="rId8"/>
    <p:sldId id="263" r:id="rId9"/>
    <p:sldId id="264" r:id="rId10"/>
    <p:sldId id="293" r:id="rId11"/>
    <p:sldId id="283" r:id="rId12"/>
    <p:sldId id="286" r:id="rId13"/>
    <p:sldId id="292" r:id="rId14"/>
    <p:sldId id="281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" initials="A" lastIdx="0" clrIdx="0">
    <p:extLst>
      <p:ext uri="{19B8F6BF-5375-455C-9EA6-DF929625EA0E}">
        <p15:presenceInfo xmlns:p15="http://schemas.microsoft.com/office/powerpoint/2012/main" userId="Admi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16DC3"/>
    <a:srgbClr val="6BE9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1326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4D26D-031B-4D93-9762-DBDA5F8CA80C}" type="datetimeFigureOut">
              <a:rPr lang="ru-RU" smtClean="0"/>
              <a:t>26.05.2024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024FD-B716-4042-9E16-BCB986868D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5028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4D26D-031B-4D93-9762-DBDA5F8CA80C}" type="datetimeFigureOut">
              <a:rPr lang="ru-RU" smtClean="0"/>
              <a:t>26.05.2024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024FD-B716-4042-9E16-BCB986868D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1724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4D26D-031B-4D93-9762-DBDA5F8CA80C}" type="datetimeFigureOut">
              <a:rPr lang="ru-RU" smtClean="0"/>
              <a:t>26.05.2024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024FD-B716-4042-9E16-BCB986868DD4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857919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4D26D-031B-4D93-9762-DBDA5F8CA80C}" type="datetimeFigureOut">
              <a:rPr lang="ru-RU" smtClean="0"/>
              <a:t>26.05.2024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024FD-B716-4042-9E16-BCB986868D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49998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4D26D-031B-4D93-9762-DBDA5F8CA80C}" type="datetimeFigureOut">
              <a:rPr lang="ru-RU" smtClean="0"/>
              <a:t>26.05.2024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024FD-B716-4042-9E16-BCB986868DD4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047575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4D26D-031B-4D93-9762-DBDA5F8CA80C}" type="datetimeFigureOut">
              <a:rPr lang="ru-RU" smtClean="0"/>
              <a:t>26.05.2024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024FD-B716-4042-9E16-BCB986868D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25112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4D26D-031B-4D93-9762-DBDA5F8CA80C}" type="datetimeFigureOut">
              <a:rPr lang="ru-RU" smtClean="0"/>
              <a:t>26.05.2024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024FD-B716-4042-9E16-BCB986868D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15048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4D26D-031B-4D93-9762-DBDA5F8CA80C}" type="datetimeFigureOut">
              <a:rPr lang="ru-RU" smtClean="0"/>
              <a:t>26.05.2024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024FD-B716-4042-9E16-BCB986868D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4782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4D26D-031B-4D93-9762-DBDA5F8CA80C}" type="datetimeFigureOut">
              <a:rPr lang="ru-RU" smtClean="0"/>
              <a:t>26.05.2024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024FD-B716-4042-9E16-BCB986868D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3733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4D26D-031B-4D93-9762-DBDA5F8CA80C}" type="datetimeFigureOut">
              <a:rPr lang="ru-RU" smtClean="0"/>
              <a:t>26.05.2024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024FD-B716-4042-9E16-BCB986868D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0407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4D26D-031B-4D93-9762-DBDA5F8CA80C}" type="datetimeFigureOut">
              <a:rPr lang="ru-RU" smtClean="0"/>
              <a:t>26.05.2024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024FD-B716-4042-9E16-BCB986868D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86003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4D26D-031B-4D93-9762-DBDA5F8CA80C}" type="datetimeFigureOut">
              <a:rPr lang="ru-RU" smtClean="0"/>
              <a:t>26.05.2024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024FD-B716-4042-9E16-BCB986868D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167959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4D26D-031B-4D93-9762-DBDA5F8CA80C}" type="datetimeFigureOut">
              <a:rPr lang="ru-RU" smtClean="0"/>
              <a:t>26.05.2024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024FD-B716-4042-9E16-BCB986868D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4013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4D26D-031B-4D93-9762-DBDA5F8CA80C}" type="datetimeFigureOut">
              <a:rPr lang="ru-RU" smtClean="0"/>
              <a:t>26.05.2024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024FD-B716-4042-9E16-BCB986868D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0615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4D26D-031B-4D93-9762-DBDA5F8CA80C}" type="datetimeFigureOut">
              <a:rPr lang="ru-RU" smtClean="0"/>
              <a:t>26.05.2024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024FD-B716-4042-9E16-BCB986868D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45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4D26D-031B-4D93-9762-DBDA5F8CA80C}" type="datetimeFigureOut">
              <a:rPr lang="ru-RU" smtClean="0"/>
              <a:t>26.05.2024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024FD-B716-4042-9E16-BCB986868D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294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7000">
              <a:srgbClr val="E16DC3"/>
            </a:gs>
            <a:gs pos="24000">
              <a:srgbClr val="FFFF00"/>
            </a:gs>
            <a:gs pos="64000">
              <a:schemeClr val="accent1">
                <a:lumMod val="95000"/>
                <a:lumOff val="5000"/>
              </a:schemeClr>
            </a:gs>
            <a:gs pos="100000">
              <a:schemeClr val="accent1">
                <a:lumMod val="6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C4D26D-031B-4D93-9762-DBDA5F8CA80C}" type="datetimeFigureOut">
              <a:rPr lang="ru-RU" smtClean="0"/>
              <a:t>26.05.2024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E0024FD-B716-4042-9E16-BCB986868D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2047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5" r:id="rId1"/>
    <p:sldLayoutId id="2147483766" r:id="rId2"/>
    <p:sldLayoutId id="2147483767" r:id="rId3"/>
    <p:sldLayoutId id="2147483768" r:id="rId4"/>
    <p:sldLayoutId id="2147483769" r:id="rId5"/>
    <p:sldLayoutId id="2147483770" r:id="rId6"/>
    <p:sldLayoutId id="2147483771" r:id="rId7"/>
    <p:sldLayoutId id="2147483772" r:id="rId8"/>
    <p:sldLayoutId id="2147483773" r:id="rId9"/>
    <p:sldLayoutId id="2147483774" r:id="rId10"/>
    <p:sldLayoutId id="2147483775" r:id="rId11"/>
    <p:sldLayoutId id="2147483776" r:id="rId12"/>
    <p:sldLayoutId id="2147483777" r:id="rId13"/>
    <p:sldLayoutId id="2147483778" r:id="rId14"/>
    <p:sldLayoutId id="2147483779" r:id="rId15"/>
    <p:sldLayoutId id="214748378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5" y="332656"/>
            <a:ext cx="8136904" cy="2736304"/>
          </a:xfrm>
        </p:spPr>
        <p:txBody>
          <a:bodyPr/>
          <a:lstStyle/>
          <a:p>
            <a:pPr algn="ctr"/>
            <a:r>
              <a:rPr lang="ru-RU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Понятия и основные составляющие здорового образа жизни.</a:t>
            </a:r>
            <a:br>
              <a:rPr lang="ru-RU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Культура здоровья.</a:t>
            </a:r>
            <a:endParaRPr lang="ru-RU" sz="40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3968" y="5229200"/>
            <a:ext cx="4536504" cy="1224136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rgbClr val="7030A0"/>
                </a:solidFill>
              </a:rPr>
              <a:t>  Подготовила :Гладких Ирина </a:t>
            </a:r>
            <a:r>
              <a:rPr lang="ru-RU" sz="2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Владимировна</a:t>
            </a:r>
          </a:p>
          <a:p>
            <a:pPr algn="l"/>
            <a:r>
              <a:rPr lang="ru-RU" sz="2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2024г.</a:t>
            </a:r>
            <a:endParaRPr lang="ru-RU" sz="20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 descr="https://avatars.mds.yandex.net/i?id=7a20b0e6723de93868a870ed42de7368749935b1-10576886-images-thumbs&amp;n=13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084" t="6360" r="15000"/>
          <a:stretch/>
        </p:blipFill>
        <p:spPr bwMode="auto">
          <a:xfrm>
            <a:off x="0" y="3068960"/>
            <a:ext cx="4283968" cy="3789040"/>
          </a:xfrm>
          <a:prstGeom prst="rect">
            <a:avLst/>
          </a:prstGeom>
          <a:noFill/>
          <a:ln w="57150">
            <a:solidFill>
              <a:srgbClr val="00B0F0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932386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s://avatars.mds.yandex.net/i?id=4a7ff4d00c93f6b6b7f377bbda707bc7467c8ada-5537820-images-thumbs&amp;n=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260648"/>
            <a:ext cx="8736905" cy="6264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7948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avatars.mds.yandex.net/i?id=a943b90f849034eaec3b63f13c7ee7457e2fbf2e-12501487-images-thumbs&amp;n=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099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s://avatars.mds.yandex.net/i?id=ba1ef194e4e7e23fb0eb93905fced82864f9706e-12004727-images-thumbs&amp;n=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288" y="0"/>
            <a:ext cx="9144000" cy="7339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2894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964487" cy="6669360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Я люблю семь правил ЗОЖ.</a:t>
            </a:r>
            <a:br>
              <a:rPr lang="ru-RU" sz="3200" b="1" dirty="0" smtClean="0">
                <a:solidFill>
                  <a:srgbClr val="FF0000"/>
                </a:solidFill>
              </a:rPr>
            </a:br>
            <a:r>
              <a:rPr lang="ru-RU" sz="3200" b="1" dirty="0" smtClean="0">
                <a:solidFill>
                  <a:srgbClr val="FF0000"/>
                </a:solidFill>
              </a:rPr>
              <a:t>Ведь без них не проживешь</a:t>
            </a:r>
            <a:br>
              <a:rPr lang="ru-RU" sz="3200" b="1" dirty="0" smtClean="0">
                <a:solidFill>
                  <a:srgbClr val="FF0000"/>
                </a:solidFill>
              </a:rPr>
            </a:br>
            <a:r>
              <a:rPr lang="ru-RU" sz="3200" b="1" dirty="0" smtClean="0">
                <a:solidFill>
                  <a:srgbClr val="FF0000"/>
                </a:solidFill>
              </a:rPr>
              <a:t>Для здоровья и порядка</a:t>
            </a:r>
            <a:br>
              <a:rPr lang="ru-RU" sz="3200" b="1" dirty="0" smtClean="0">
                <a:solidFill>
                  <a:srgbClr val="FF0000"/>
                </a:solidFill>
              </a:rPr>
            </a:br>
            <a:r>
              <a:rPr lang="ru-RU" sz="3200" b="1" dirty="0" smtClean="0">
                <a:solidFill>
                  <a:srgbClr val="FF0000"/>
                </a:solidFill>
              </a:rPr>
              <a:t>Начинайте день с зарядки.</a:t>
            </a:r>
            <a:br>
              <a:rPr lang="ru-RU" sz="3200" b="1" dirty="0" smtClean="0">
                <a:solidFill>
                  <a:srgbClr val="FF0000"/>
                </a:solidFill>
              </a:rPr>
            </a:br>
            <a:r>
              <a:rPr lang="ru-RU" sz="3200" b="1" dirty="0" smtClean="0">
                <a:solidFill>
                  <a:srgbClr val="FF0000"/>
                </a:solidFill>
              </a:rPr>
              <a:t>Вы не ешьте мясо в тесте,</a:t>
            </a:r>
            <a:br>
              <a:rPr lang="ru-RU" sz="3200" b="1" dirty="0" smtClean="0">
                <a:solidFill>
                  <a:srgbClr val="FF0000"/>
                </a:solidFill>
              </a:rPr>
            </a:br>
            <a:r>
              <a:rPr lang="ru-RU" sz="3200" b="1" dirty="0" smtClean="0">
                <a:solidFill>
                  <a:srgbClr val="FF0000"/>
                </a:solidFill>
              </a:rPr>
              <a:t>Будет талия на месте.</a:t>
            </a:r>
            <a:br>
              <a:rPr lang="ru-RU" sz="3200" b="1" dirty="0" smtClean="0">
                <a:solidFill>
                  <a:srgbClr val="FF0000"/>
                </a:solidFill>
              </a:rPr>
            </a:br>
            <a:r>
              <a:rPr lang="ru-RU" sz="3200" b="1" dirty="0" smtClean="0">
                <a:solidFill>
                  <a:srgbClr val="FF0000"/>
                </a:solidFill>
              </a:rPr>
              <a:t>Долго, долго, долго спал-</a:t>
            </a:r>
            <a:br>
              <a:rPr lang="ru-RU" sz="3200" b="1" dirty="0" smtClean="0">
                <a:solidFill>
                  <a:srgbClr val="FF0000"/>
                </a:solidFill>
              </a:rPr>
            </a:br>
            <a:r>
              <a:rPr lang="ru-RU" sz="3200" b="1" dirty="0" smtClean="0">
                <a:solidFill>
                  <a:srgbClr val="FF0000"/>
                </a:solidFill>
              </a:rPr>
              <a:t>это недругов сигнал.</a:t>
            </a:r>
            <a:br>
              <a:rPr lang="ru-RU" sz="3200" b="1" dirty="0" smtClean="0">
                <a:solidFill>
                  <a:srgbClr val="FF0000"/>
                </a:solidFill>
              </a:rPr>
            </a:br>
            <a:r>
              <a:rPr lang="ru-RU" sz="3200" b="1" dirty="0" smtClean="0">
                <a:solidFill>
                  <a:srgbClr val="FF0000"/>
                </a:solidFill>
              </a:rPr>
              <a:t>Закаляйтесь, упражняйтесь</a:t>
            </a:r>
            <a:br>
              <a:rPr lang="ru-RU" sz="3200" b="1" dirty="0" smtClean="0">
                <a:solidFill>
                  <a:srgbClr val="FF0000"/>
                </a:solidFill>
              </a:rPr>
            </a:br>
            <a:r>
              <a:rPr lang="ru-RU" sz="3200" b="1" dirty="0" smtClean="0">
                <a:solidFill>
                  <a:srgbClr val="FF0000"/>
                </a:solidFill>
              </a:rPr>
              <a:t>И хандре не поддавайтесь</a:t>
            </a:r>
            <a:br>
              <a:rPr lang="ru-RU" sz="3200" b="1" dirty="0" smtClean="0">
                <a:solidFill>
                  <a:srgbClr val="FF0000"/>
                </a:solidFill>
              </a:rPr>
            </a:br>
            <a:r>
              <a:rPr lang="ru-RU" sz="3200" b="1" dirty="0" smtClean="0">
                <a:solidFill>
                  <a:srgbClr val="FF0000"/>
                </a:solidFill>
              </a:rPr>
              <a:t>Спорт и фрукты я люблю.</a:t>
            </a:r>
            <a:br>
              <a:rPr lang="ru-RU" sz="3200" b="1" dirty="0" smtClean="0">
                <a:solidFill>
                  <a:srgbClr val="FF0000"/>
                </a:solidFill>
              </a:rPr>
            </a:br>
            <a:r>
              <a:rPr lang="ru-RU" sz="3200" b="1" dirty="0" smtClean="0">
                <a:solidFill>
                  <a:srgbClr val="FF0000"/>
                </a:solidFill>
              </a:rPr>
              <a:t>Тем здоровье берегу.</a:t>
            </a:r>
            <a:br>
              <a:rPr lang="ru-RU" sz="3200" b="1" dirty="0" smtClean="0">
                <a:solidFill>
                  <a:srgbClr val="FF0000"/>
                </a:solidFill>
              </a:rPr>
            </a:br>
            <a:r>
              <a:rPr lang="ru-RU" sz="3200" b="1" dirty="0" smtClean="0">
                <a:solidFill>
                  <a:srgbClr val="FF0000"/>
                </a:solidFill>
              </a:rPr>
              <a:t>Все режимы соблюдаю</a:t>
            </a:r>
            <a:br>
              <a:rPr lang="ru-RU" sz="3200" b="1" dirty="0" smtClean="0">
                <a:solidFill>
                  <a:srgbClr val="FF0000"/>
                </a:solidFill>
              </a:rPr>
            </a:br>
            <a:r>
              <a:rPr lang="ru-RU" sz="3200" b="1" dirty="0" smtClean="0">
                <a:solidFill>
                  <a:srgbClr val="FF0000"/>
                </a:solidFill>
              </a:rPr>
              <a:t>И болезни я не знаю!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15368" name="Picture 8" descr="https://avatars.mds.yandex.net/i?id=9d53bb3e4015aa0a495b6ad6c1e6ed9966318e32-12627978-images-thumbs&amp;n=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0"/>
            <a:ext cx="3779911" cy="3114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6077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397793" y="620688"/>
            <a:ext cx="6348413" cy="1320800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Спасибо за внимание!</a:t>
            </a:r>
            <a:endParaRPr lang="ru-RU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 descr="https://avatars.mds.yandex.net/i?id=ad622d7f03eb528c7abf68a66b7689f86b35134b-9838103-images-thumbs&amp;n=1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43137"/>
            <a:ext cx="9144000" cy="46148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45860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s://avatars.mds.yandex.net/i?id=bcddafdb4321273fcd465808c7eca28f053a116f-9030097-images-thumbs&amp;n=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8038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358844" y="-459432"/>
            <a:ext cx="8229600" cy="144016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</a:pPr>
            <a:r>
              <a:rPr lang="ru-RU" sz="3100" dirty="0" smtClean="0">
                <a:solidFill>
                  <a:srgbClr val="444444"/>
                </a:solidFill>
                <a:effectLst/>
                <a:ea typeface="Times New Roman"/>
                <a:cs typeface="Times New Roman"/>
              </a:rPr>
              <a:t/>
            </a:r>
            <a:br>
              <a:rPr lang="ru-RU" sz="3100" dirty="0" smtClean="0">
                <a:solidFill>
                  <a:srgbClr val="444444"/>
                </a:solidFill>
                <a:effectLst/>
                <a:ea typeface="Times New Roman"/>
                <a:cs typeface="Times New Roman"/>
              </a:rPr>
            </a:br>
            <a:r>
              <a:rPr lang="ru-RU" sz="3100" dirty="0">
                <a:solidFill>
                  <a:srgbClr val="444444"/>
                </a:solidFill>
                <a:effectLst/>
                <a:ea typeface="Times New Roman"/>
                <a:cs typeface="Times New Roman"/>
              </a:rPr>
              <a:t/>
            </a:r>
            <a:br>
              <a:rPr lang="ru-RU" sz="3100" dirty="0">
                <a:solidFill>
                  <a:srgbClr val="444444"/>
                </a:solidFill>
                <a:effectLst/>
                <a:ea typeface="Times New Roman"/>
                <a:cs typeface="Times New Roman"/>
              </a:rPr>
            </a:br>
            <a:r>
              <a:rPr lang="ru-RU" sz="3200" dirty="0"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ru-RU" sz="3200" dirty="0">
                <a:effectLst/>
                <a:latin typeface="Calibri"/>
                <a:ea typeface="Calibri"/>
                <a:cs typeface="Times New Roman"/>
              </a:rPr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764704"/>
            <a:ext cx="8604448" cy="49767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3200" b="1" dirty="0" smtClean="0">
              <a:solidFill>
                <a:srgbClr val="FF0000"/>
              </a:solidFill>
              <a:effectLst/>
              <a:ea typeface="Times New Roman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2800" dirty="0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3200" b="1" dirty="0" smtClean="0">
                <a:solidFill>
                  <a:srgbClr val="FF0000"/>
                </a:solidFill>
                <a:effectLst/>
                <a:ea typeface="Times New Roman"/>
                <a:cs typeface="Arial" panose="020B0604020202020204" pitchFamily="34" charset="0"/>
              </a:rPr>
              <a:t>« Забота о здоровье - это важнейший труд воспитателя. От жизнерадостности, бодрости детей зависит их духовная жизнь, мировоззрение, умственное развитие, прочность знаний,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3200" b="1" dirty="0" smtClean="0">
                <a:solidFill>
                  <a:srgbClr val="FF0000"/>
                </a:solidFill>
                <a:effectLst/>
                <a:ea typeface="Times New Roman"/>
                <a:cs typeface="Arial" panose="020B0604020202020204" pitchFamily="34" charset="0"/>
              </a:rPr>
              <a:t>вера в свои силы»</a:t>
            </a:r>
            <a:endParaRPr lang="ru-RU" sz="3200" b="1" dirty="0">
              <a:solidFill>
                <a:srgbClr val="FF0000"/>
              </a:solidFill>
              <a:ea typeface="Calibri"/>
              <a:cs typeface="Arial" panose="020B0604020202020204" pitchFamily="34" charset="0"/>
            </a:endParaRPr>
          </a:p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ru-RU" sz="2400" b="1" dirty="0" smtClean="0">
                <a:solidFill>
                  <a:srgbClr val="7030A0"/>
                </a:solidFill>
                <a:effectLst/>
                <a:latin typeface="Times New Roman"/>
                <a:ea typeface="Times New Roman"/>
                <a:cs typeface="Times New Roman"/>
              </a:rPr>
              <a:t> В. А. Сухомлинский</a:t>
            </a:r>
            <a:endParaRPr lang="ru-RU" sz="2400" b="1" dirty="0">
              <a:solidFill>
                <a:srgbClr val="7030A0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78931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https://avatars.mds.yandex.net/i?id=574f3dc4acc0b204880e43b1e74bff863b44ff98-10071482-images-thumbs&amp;n=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72616" y="-819472"/>
            <a:ext cx="10850397" cy="8320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8377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0648"/>
            <a:ext cx="8964487" cy="864096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+mn-lt"/>
              </a:rPr>
              <a:t>Составляющие здорового образа жизни дошкольников</a:t>
            </a: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067944" y="1124744"/>
            <a:ext cx="4176464" cy="122413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b="1" dirty="0" smtClean="0">
                <a:solidFill>
                  <a:srgbClr val="FF0000"/>
                </a:solidFill>
              </a:rPr>
              <a:t>Правильное питание 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09248" y="2708920"/>
            <a:ext cx="3272328" cy="144016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Двигательная активность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067945" y="2708920"/>
            <a:ext cx="4896542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Экологические и гигиенические условия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26428" y="4301068"/>
            <a:ext cx="4133604" cy="114415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Психологический комфорт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148064" y="3945014"/>
            <a:ext cx="3742610" cy="150021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Оптимальный двигательный режим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025859" y="5529190"/>
            <a:ext cx="6912768" cy="114415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Адекватная особенностям здоровья  ребенка система закаливания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2880" y="1328810"/>
            <a:ext cx="3658696" cy="1176044"/>
          </a:xfrm>
          <a:prstGeom prst="rect">
            <a:avLst/>
          </a:prstGeom>
          <a:solidFill>
            <a:srgbClr val="E16DC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Правильный распорядок дня</a:t>
            </a:r>
            <a:endParaRPr lang="ru-RU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6244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6075" y="608360"/>
            <a:ext cx="6347713" cy="876424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Режим дня</a:t>
            </a:r>
            <a:endParaRPr lang="ru-RU" b="1" dirty="0">
              <a:solidFill>
                <a:srgbClr val="FF000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268760"/>
            <a:ext cx="8064896" cy="4772603"/>
          </a:xfrm>
        </p:spPr>
        <p:txBody>
          <a:bodyPr>
            <a:normAutofit/>
          </a:bodyPr>
          <a:lstStyle/>
          <a:p>
            <a:endParaRPr lang="ru-RU" dirty="0" smtClean="0">
              <a:solidFill>
                <a:srgbClr val="002060"/>
              </a:solidFill>
            </a:endParaRPr>
          </a:p>
          <a:p>
            <a:pPr marL="137160" indent="0">
              <a:buNone/>
            </a:pPr>
            <a:r>
              <a:rPr lang="ru-RU" sz="3200" b="1" dirty="0" smtClean="0">
                <a:solidFill>
                  <a:srgbClr val="7030A0"/>
                </a:solidFill>
                <a:cs typeface="Arial" panose="020B0604020202020204" pitchFamily="34" charset="0"/>
              </a:rPr>
              <a:t>Режим дня устанавливается с учетом:</a:t>
            </a:r>
          </a:p>
          <a:p>
            <a:pPr marL="0" indent="0">
              <a:buNone/>
            </a:pPr>
            <a:r>
              <a:rPr lang="ru-RU" sz="3200" b="1" dirty="0" smtClean="0">
                <a:solidFill>
                  <a:srgbClr val="7030A0"/>
                </a:solidFill>
                <a:cs typeface="Arial" panose="020B0604020202020204" pitchFamily="34" charset="0"/>
              </a:rPr>
              <a:t>- времени пребывания детей в группе</a:t>
            </a:r>
          </a:p>
          <a:p>
            <a:pPr marL="0" indent="0">
              <a:buNone/>
            </a:pPr>
            <a:r>
              <a:rPr lang="ru-RU" sz="3200" b="1" dirty="0" smtClean="0">
                <a:solidFill>
                  <a:srgbClr val="7030A0"/>
                </a:solidFill>
                <a:cs typeface="Arial" panose="020B0604020202020204" pitchFamily="34" charset="0"/>
              </a:rPr>
              <a:t>- возраста детей</a:t>
            </a:r>
          </a:p>
          <a:p>
            <a:pPr marL="0" indent="0">
              <a:buNone/>
            </a:pPr>
            <a:r>
              <a:rPr lang="ru-RU" sz="3200" b="1" dirty="0" smtClean="0">
                <a:solidFill>
                  <a:srgbClr val="7030A0"/>
                </a:solidFill>
                <a:cs typeface="Arial" panose="020B0604020202020204" pitchFamily="34" charset="0"/>
              </a:rPr>
              <a:t>- сезонных изменений</a:t>
            </a:r>
          </a:p>
          <a:p>
            <a:pPr marL="0" indent="0">
              <a:buNone/>
            </a:pPr>
            <a:r>
              <a:rPr lang="ru-RU" sz="3200" b="1" dirty="0" smtClean="0">
                <a:solidFill>
                  <a:srgbClr val="7030A0"/>
                </a:solidFill>
                <a:cs typeface="Arial" panose="020B0604020202020204" pitchFamily="34" charset="0"/>
              </a:rPr>
              <a:t>- требований действующих </a:t>
            </a:r>
            <a:r>
              <a:rPr lang="ru-RU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СанПинНов</a:t>
            </a:r>
            <a:endParaRPr lang="ru-RU" sz="32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9817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3" y="476672"/>
            <a:ext cx="6777800" cy="792088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Организация питания</a:t>
            </a:r>
            <a:endParaRPr lang="ru-RU" sz="2800" b="1" dirty="0">
              <a:solidFill>
                <a:srgbClr val="FF000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268760"/>
            <a:ext cx="7164288" cy="5589240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ru-RU" sz="2600" b="1" dirty="0">
                <a:solidFill>
                  <a:srgbClr val="7030A0"/>
                </a:solidFill>
                <a:cs typeface="Arial" panose="020B0604020202020204" pitchFamily="34" charset="0"/>
              </a:rPr>
              <a:t>Соблюдение режима питания;</a:t>
            </a:r>
          </a:p>
          <a:p>
            <a:pPr marL="0" lvl="0" indent="0">
              <a:buNone/>
            </a:pPr>
            <a:r>
              <a:rPr lang="ru-RU" sz="2600" b="1" dirty="0">
                <a:solidFill>
                  <a:srgbClr val="7030A0"/>
                </a:solidFill>
                <a:cs typeface="Arial" panose="020B0604020202020204" pitchFamily="34" charset="0"/>
              </a:rPr>
              <a:t>Гигиена приема пищи;</a:t>
            </a:r>
          </a:p>
          <a:p>
            <a:pPr marL="0" lvl="0" indent="0">
              <a:buNone/>
            </a:pPr>
            <a:r>
              <a:rPr lang="ru-RU" sz="2600" b="1" dirty="0">
                <a:solidFill>
                  <a:srgbClr val="7030A0"/>
                </a:solidFill>
                <a:cs typeface="Arial" panose="020B0604020202020204" pitchFamily="34" charset="0"/>
              </a:rPr>
              <a:t>Соблюдение норм потребления </a:t>
            </a:r>
            <a:r>
              <a:rPr lang="ru-RU" sz="2600" b="1" dirty="0" smtClean="0">
                <a:solidFill>
                  <a:srgbClr val="7030A0"/>
                </a:solidFill>
                <a:cs typeface="Arial" panose="020B0604020202020204" pitchFamily="34" charset="0"/>
              </a:rPr>
              <a:t>продуктов и калорийности питания</a:t>
            </a:r>
            <a:r>
              <a:rPr lang="ru-RU" sz="2600" b="1" dirty="0">
                <a:solidFill>
                  <a:srgbClr val="7030A0"/>
                </a:solidFill>
                <a:cs typeface="Arial" panose="020B0604020202020204" pitchFamily="34" charset="0"/>
              </a:rPr>
              <a:t>;</a:t>
            </a:r>
          </a:p>
          <a:p>
            <a:pPr marL="0" lvl="0" indent="0">
              <a:buNone/>
            </a:pPr>
            <a:r>
              <a:rPr lang="ru-RU" sz="2600" b="1" dirty="0">
                <a:solidFill>
                  <a:srgbClr val="7030A0"/>
                </a:solidFill>
                <a:cs typeface="Arial" panose="020B0604020202020204" pitchFamily="34" charset="0"/>
              </a:rPr>
              <a:t>Эстетика организации питания (сервировка);</a:t>
            </a:r>
          </a:p>
          <a:p>
            <a:pPr marL="0" indent="0">
              <a:buNone/>
            </a:pPr>
            <a:r>
              <a:rPr lang="ru-RU" sz="2600" b="1" dirty="0" smtClean="0">
                <a:solidFill>
                  <a:srgbClr val="7030A0"/>
                </a:solidFill>
                <a:cs typeface="Arial" panose="020B0604020202020204" pitchFamily="34" charset="0"/>
              </a:rPr>
              <a:t>Индивидуальный подход к детям во время приема пищи</a:t>
            </a:r>
          </a:p>
          <a:p>
            <a:pPr marL="0" indent="0">
              <a:buNone/>
            </a:pPr>
            <a:r>
              <a:rPr lang="ru-RU" sz="2600" b="1" dirty="0" smtClean="0">
                <a:solidFill>
                  <a:srgbClr val="7030A0"/>
                </a:solidFill>
                <a:cs typeface="Arial" panose="020B0604020202020204" pitchFamily="34" charset="0"/>
              </a:rPr>
              <a:t>Правильный подбор и расстановка мебели</a:t>
            </a:r>
            <a:endParaRPr lang="ru-RU" sz="2600" b="1" dirty="0">
              <a:solidFill>
                <a:srgbClr val="7030A0"/>
              </a:solidFill>
              <a:cs typeface="Arial" panose="020B0604020202020204" pitchFamily="34" charset="0"/>
            </a:endParaRPr>
          </a:p>
        </p:txBody>
      </p:sp>
      <p:pic>
        <p:nvPicPr>
          <p:cNvPr id="3074" name="Picture 2" descr="https://avatars.mds.yandex.net/i?id=88ed2cb54ff0837dbc93068cdda4b83ad63f2391-12160792-images-thumbs&amp;n=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1208" y="0"/>
            <a:ext cx="3779912" cy="3645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4414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6563737" cy="1008112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Физическая нагрузка</a:t>
            </a:r>
            <a:endParaRPr lang="ru-RU" sz="2800" b="1" dirty="0">
              <a:solidFill>
                <a:srgbClr val="FF000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980728"/>
            <a:ext cx="7596336" cy="5544616"/>
          </a:xfrm>
        </p:spPr>
        <p:txBody>
          <a:bodyPr/>
          <a:lstStyle/>
          <a:p>
            <a:pPr marL="0" lvl="0" indent="0">
              <a:buNone/>
            </a:pPr>
            <a:r>
              <a:rPr lang="ru-RU" sz="2600" b="1" dirty="0">
                <a:solidFill>
                  <a:srgbClr val="7030A0"/>
                </a:solidFill>
                <a:cs typeface="Arial" panose="020B0604020202020204" pitchFamily="34" charset="0"/>
              </a:rPr>
              <a:t>Физические упражнения;</a:t>
            </a:r>
          </a:p>
          <a:p>
            <a:pPr marL="0" lvl="0" indent="0">
              <a:buNone/>
            </a:pPr>
            <a:r>
              <a:rPr lang="ru-RU" sz="2600" b="1" dirty="0">
                <a:solidFill>
                  <a:srgbClr val="7030A0"/>
                </a:solidFill>
                <a:cs typeface="Arial" panose="020B0604020202020204" pitchFamily="34" charset="0"/>
              </a:rPr>
              <a:t>Занятия по физической культуре;</a:t>
            </a:r>
          </a:p>
          <a:p>
            <a:pPr marL="0" lvl="0" indent="0">
              <a:buNone/>
            </a:pPr>
            <a:r>
              <a:rPr lang="ru-RU" sz="2600" b="1" dirty="0">
                <a:solidFill>
                  <a:srgbClr val="7030A0"/>
                </a:solidFill>
                <a:cs typeface="Arial" panose="020B0604020202020204" pitchFamily="34" charset="0"/>
              </a:rPr>
              <a:t>Физкультминутки;</a:t>
            </a:r>
          </a:p>
          <a:p>
            <a:pPr marL="0" lvl="0" indent="0">
              <a:buNone/>
            </a:pPr>
            <a:r>
              <a:rPr lang="ru-RU" sz="2600" b="1" dirty="0">
                <a:solidFill>
                  <a:srgbClr val="7030A0"/>
                </a:solidFill>
                <a:cs typeface="Arial" panose="020B0604020202020204" pitchFamily="34" charset="0"/>
              </a:rPr>
              <a:t>Гимнастика утренняя;</a:t>
            </a:r>
          </a:p>
          <a:p>
            <a:pPr marL="0" lvl="0" indent="0">
              <a:buNone/>
            </a:pPr>
            <a:r>
              <a:rPr lang="ru-RU" sz="2600" b="1" dirty="0">
                <a:solidFill>
                  <a:srgbClr val="7030A0"/>
                </a:solidFill>
                <a:cs typeface="Arial" panose="020B0604020202020204" pitchFamily="34" charset="0"/>
              </a:rPr>
              <a:t>Гимнастика  после </a:t>
            </a:r>
            <a:endParaRPr lang="ru-RU" sz="2600" b="1" dirty="0" smtClean="0">
              <a:solidFill>
                <a:srgbClr val="7030A0"/>
              </a:solidFill>
              <a:cs typeface="Arial" panose="020B0604020202020204" pitchFamily="34" charset="0"/>
            </a:endParaRPr>
          </a:p>
          <a:p>
            <a:pPr marL="0" lvl="0" indent="0">
              <a:buNone/>
            </a:pPr>
            <a:r>
              <a:rPr lang="ru-RU" sz="2600" b="1" dirty="0" smtClean="0">
                <a:solidFill>
                  <a:srgbClr val="7030A0"/>
                </a:solidFill>
                <a:cs typeface="Arial" panose="020B0604020202020204" pitchFamily="34" charset="0"/>
              </a:rPr>
              <a:t>дневного </a:t>
            </a:r>
            <a:r>
              <a:rPr lang="ru-RU" sz="2600" b="1" dirty="0">
                <a:solidFill>
                  <a:srgbClr val="7030A0"/>
                </a:solidFill>
                <a:cs typeface="Arial" panose="020B0604020202020204" pitchFamily="34" charset="0"/>
              </a:rPr>
              <a:t>сна ;</a:t>
            </a:r>
          </a:p>
          <a:p>
            <a:pPr marL="0" lvl="0" indent="0">
              <a:buNone/>
            </a:pPr>
            <a:r>
              <a:rPr lang="ru-RU" sz="2600" b="1" dirty="0">
                <a:solidFill>
                  <a:srgbClr val="7030A0"/>
                </a:solidFill>
                <a:cs typeface="Arial" panose="020B0604020202020204" pitchFamily="34" charset="0"/>
              </a:rPr>
              <a:t>Пальчиковая гимнастика</a:t>
            </a:r>
            <a:r>
              <a:rPr lang="ru-RU" sz="2600" b="1" dirty="0" smtClean="0">
                <a:solidFill>
                  <a:srgbClr val="7030A0"/>
                </a:solidFill>
                <a:cs typeface="Arial" panose="020B0604020202020204" pitchFamily="34" charset="0"/>
              </a:rPr>
              <a:t>,</a:t>
            </a:r>
          </a:p>
          <a:p>
            <a:pPr marL="0" lvl="0" indent="0">
              <a:buNone/>
            </a:pPr>
            <a:r>
              <a:rPr lang="ru-RU" sz="2600" b="1" dirty="0" smtClean="0">
                <a:solidFill>
                  <a:srgbClr val="7030A0"/>
                </a:solidFill>
                <a:cs typeface="Arial" panose="020B0604020202020204" pitchFamily="34" charset="0"/>
              </a:rPr>
              <a:t> </a:t>
            </a:r>
            <a:r>
              <a:rPr lang="ru-RU" sz="2600" b="1" dirty="0">
                <a:solidFill>
                  <a:srgbClr val="7030A0"/>
                </a:solidFill>
                <a:cs typeface="Arial" panose="020B0604020202020204" pitchFamily="34" charset="0"/>
              </a:rPr>
              <a:t>зрительная, дыхательная</a:t>
            </a:r>
            <a:r>
              <a:rPr lang="ru-RU" sz="2600" b="1" dirty="0" smtClean="0">
                <a:solidFill>
                  <a:srgbClr val="7030A0"/>
                </a:solidFill>
                <a:cs typeface="Arial" panose="020B0604020202020204" pitchFamily="34" charset="0"/>
              </a:rPr>
              <a:t>,</a:t>
            </a:r>
          </a:p>
          <a:p>
            <a:pPr marL="0" lvl="0" indent="0">
              <a:buNone/>
            </a:pPr>
            <a:r>
              <a:rPr lang="ru-RU" sz="2600" b="1" dirty="0" smtClean="0">
                <a:solidFill>
                  <a:srgbClr val="7030A0"/>
                </a:solidFill>
                <a:cs typeface="Arial" panose="020B0604020202020204" pitchFamily="34" charset="0"/>
              </a:rPr>
              <a:t> </a:t>
            </a:r>
            <a:r>
              <a:rPr lang="ru-RU" sz="2600" b="1" dirty="0">
                <a:solidFill>
                  <a:srgbClr val="7030A0"/>
                </a:solidFill>
                <a:cs typeface="Arial" panose="020B0604020202020204" pitchFamily="34" charset="0"/>
              </a:rPr>
              <a:t>корригирующая</a:t>
            </a:r>
            <a:r>
              <a:rPr lang="ru-RU" sz="2600" b="1" dirty="0" smtClean="0">
                <a:solidFill>
                  <a:srgbClr val="7030A0"/>
                </a:solidFill>
                <a:cs typeface="Arial" panose="020B0604020202020204" pitchFamily="34" charset="0"/>
              </a:rPr>
              <a:t>;</a:t>
            </a:r>
          </a:p>
          <a:p>
            <a:pPr marL="0" lvl="0" indent="0">
              <a:buNone/>
            </a:pPr>
            <a:r>
              <a:rPr lang="ru-RU" sz="2600" b="1" dirty="0">
                <a:solidFill>
                  <a:srgbClr val="7030A0"/>
                </a:solidFill>
                <a:cs typeface="Arial" panose="020B0604020202020204" pitchFamily="34" charset="0"/>
              </a:rPr>
              <a:t>Подвижные и спортивные игры </a:t>
            </a:r>
          </a:p>
          <a:p>
            <a:endParaRPr lang="ru-RU" dirty="0"/>
          </a:p>
        </p:txBody>
      </p:sp>
      <p:pic>
        <p:nvPicPr>
          <p:cNvPr id="4098" name="Picture 2" descr="https://avatars.mds.yandex.net/i?id=62e8dce2c9955b2f7fe77a67ced36d96eb423ae5-10962086-images-thumbs&amp;n=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0175" y="1988841"/>
            <a:ext cx="3933825" cy="3528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3442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99" y="-1"/>
            <a:ext cx="6347713" cy="702791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Закаливание</a:t>
            </a:r>
            <a:endParaRPr lang="ru-RU" sz="3200" b="1" dirty="0">
              <a:solidFill>
                <a:srgbClr val="FF000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548681"/>
            <a:ext cx="9311952" cy="7725046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ru-RU" sz="2000" b="1" dirty="0" smtClean="0">
                <a:solidFill>
                  <a:srgbClr val="7030A0"/>
                </a:solidFill>
                <a:cs typeface="Arial" panose="020B0604020202020204" pitchFamily="34" charset="0"/>
              </a:rPr>
              <a:t>соблюдение </a:t>
            </a:r>
            <a:r>
              <a:rPr lang="ru-RU" sz="2000" b="1" dirty="0">
                <a:solidFill>
                  <a:srgbClr val="7030A0"/>
                </a:solidFill>
                <a:cs typeface="Arial" panose="020B0604020202020204" pitchFamily="34" charset="0"/>
              </a:rPr>
              <a:t>температурного режима в течение дня, </a:t>
            </a:r>
          </a:p>
          <a:p>
            <a:pPr marL="0" lvl="0" indent="0">
              <a:buNone/>
            </a:pPr>
            <a:r>
              <a:rPr lang="ru-RU" sz="2000" b="1" dirty="0">
                <a:solidFill>
                  <a:srgbClr val="7030A0"/>
                </a:solidFill>
                <a:cs typeface="Arial" panose="020B0604020202020204" pitchFamily="34" charset="0"/>
              </a:rPr>
              <a:t>правильная организация прогулки и её длительность, </a:t>
            </a:r>
          </a:p>
          <a:p>
            <a:pPr marL="0" lvl="0" indent="0">
              <a:buNone/>
            </a:pPr>
            <a:r>
              <a:rPr lang="ru-RU" sz="2000" b="1" dirty="0">
                <a:solidFill>
                  <a:srgbClr val="7030A0"/>
                </a:solidFill>
                <a:cs typeface="Arial" panose="020B0604020202020204" pitchFamily="34" charset="0"/>
              </a:rPr>
              <a:t>соблюдение сезонной одежды во время прогулок, учитывая индивидуальное состояние здоровья детей; </a:t>
            </a:r>
          </a:p>
          <a:p>
            <a:pPr marL="0" lvl="0" indent="0">
              <a:buNone/>
            </a:pPr>
            <a:r>
              <a:rPr lang="ru-RU" sz="2000" b="1" dirty="0">
                <a:solidFill>
                  <a:srgbClr val="7030A0"/>
                </a:solidFill>
                <a:cs typeface="Arial" panose="020B0604020202020204" pitchFamily="34" charset="0"/>
              </a:rPr>
              <a:t>облегчённая одежда для детей в дошкольных группах,  </a:t>
            </a:r>
          </a:p>
          <a:p>
            <a:pPr marL="0" lvl="0" indent="0">
              <a:buNone/>
            </a:pPr>
            <a:r>
              <a:rPr lang="ru-RU" sz="2000" b="1" dirty="0">
                <a:solidFill>
                  <a:srgbClr val="7030A0"/>
                </a:solidFill>
                <a:cs typeface="Arial" panose="020B0604020202020204" pitchFamily="34" charset="0"/>
              </a:rPr>
              <a:t>дыхательная гимнастика после сна;</a:t>
            </a:r>
          </a:p>
          <a:p>
            <a:pPr marL="0" lvl="0" indent="0">
              <a:buNone/>
            </a:pPr>
            <a:r>
              <a:rPr lang="ru-RU" sz="2000" b="1" dirty="0">
                <a:solidFill>
                  <a:srgbClr val="7030A0"/>
                </a:solidFill>
                <a:cs typeface="Arial" panose="020B0604020202020204" pitchFamily="34" charset="0"/>
              </a:rPr>
              <a:t>утреннее умывание;</a:t>
            </a:r>
          </a:p>
          <a:p>
            <a:pPr marL="0" lvl="0" indent="0">
              <a:buNone/>
            </a:pPr>
            <a:r>
              <a:rPr lang="ru-RU" sz="2000" b="1" dirty="0">
                <a:solidFill>
                  <a:srgbClr val="7030A0"/>
                </a:solidFill>
                <a:cs typeface="Arial" panose="020B0604020202020204" pitchFamily="34" charset="0"/>
              </a:rPr>
              <a:t>мытьё прохладной водой рук по </a:t>
            </a:r>
            <a:r>
              <a:rPr lang="ru-RU" sz="2000" b="1" dirty="0" smtClean="0">
                <a:solidFill>
                  <a:srgbClr val="7030A0"/>
                </a:solidFill>
                <a:cs typeface="Arial" panose="020B0604020202020204" pitchFamily="34" charset="0"/>
              </a:rPr>
              <a:t>локоть</a:t>
            </a:r>
            <a:r>
              <a:rPr lang="ru-RU" sz="2000" b="1" dirty="0">
                <a:solidFill>
                  <a:srgbClr val="7030A0"/>
                </a:solidFill>
                <a:cs typeface="Arial" panose="020B0604020202020204" pitchFamily="34" charset="0"/>
              </a:rPr>
              <a:t>;</a:t>
            </a:r>
          </a:p>
          <a:p>
            <a:pPr marL="0" lvl="0" indent="0">
              <a:buNone/>
            </a:pPr>
            <a:r>
              <a:rPr lang="ru-RU" sz="2000" b="1" dirty="0">
                <a:solidFill>
                  <a:srgbClr val="7030A0"/>
                </a:solidFill>
                <a:cs typeface="Arial" panose="020B0604020202020204" pitchFamily="34" charset="0"/>
              </a:rPr>
              <a:t>мытье рук перед едой;</a:t>
            </a:r>
          </a:p>
          <a:p>
            <a:pPr marL="0" lvl="0" indent="0">
              <a:buNone/>
            </a:pPr>
            <a:r>
              <a:rPr lang="ru-RU" sz="2000" b="1" dirty="0">
                <a:solidFill>
                  <a:srgbClr val="7030A0"/>
                </a:solidFill>
                <a:cs typeface="Arial" panose="020B0604020202020204" pitchFamily="34" charset="0"/>
              </a:rPr>
              <a:t>полоскание полости рта; </a:t>
            </a:r>
          </a:p>
          <a:p>
            <a:pPr marL="0" lvl="0" indent="0">
              <a:buNone/>
            </a:pPr>
            <a:r>
              <a:rPr lang="ru-RU" sz="2000" b="1" dirty="0">
                <a:solidFill>
                  <a:srgbClr val="7030A0"/>
                </a:solidFill>
                <a:cs typeface="Arial" panose="020B0604020202020204" pitchFamily="34" charset="0"/>
              </a:rPr>
              <a:t>сон при открытых </a:t>
            </a:r>
            <a:r>
              <a:rPr lang="ru-RU" sz="2000" b="1" dirty="0" smtClean="0">
                <a:solidFill>
                  <a:srgbClr val="7030A0"/>
                </a:solidFill>
                <a:cs typeface="Arial" panose="020B0604020202020204" pitchFamily="34" charset="0"/>
              </a:rPr>
              <a:t>форточках</a:t>
            </a:r>
          </a:p>
          <a:p>
            <a:pPr marL="0" lvl="0" indent="0">
              <a:buNone/>
            </a:pPr>
            <a:r>
              <a:rPr lang="ru-RU" sz="2000" b="1" dirty="0" smtClean="0">
                <a:solidFill>
                  <a:srgbClr val="7030A0"/>
                </a:solidFill>
                <a:cs typeface="Arial" panose="020B0604020202020204" pitchFamily="34" charset="0"/>
              </a:rPr>
              <a:t> </a:t>
            </a:r>
            <a:r>
              <a:rPr lang="ru-RU" sz="2000" b="1" dirty="0">
                <a:solidFill>
                  <a:srgbClr val="7030A0"/>
                </a:solidFill>
                <a:cs typeface="Arial" panose="020B0604020202020204" pitchFamily="34" charset="0"/>
              </a:rPr>
              <a:t>в теплый период года,</a:t>
            </a:r>
          </a:p>
          <a:p>
            <a:pPr marL="0" lvl="0" indent="0">
              <a:buNone/>
            </a:pPr>
            <a:r>
              <a:rPr lang="ru-RU" sz="2000" b="1" dirty="0">
                <a:solidFill>
                  <a:srgbClr val="7030A0"/>
                </a:solidFill>
                <a:cs typeface="Arial" panose="020B0604020202020204" pitchFamily="34" charset="0"/>
              </a:rPr>
              <a:t>воздушно-солнечные ванны;</a:t>
            </a:r>
          </a:p>
          <a:p>
            <a:pPr marL="0" lvl="0" indent="0">
              <a:buNone/>
            </a:pPr>
            <a:r>
              <a:rPr lang="ru-RU" sz="2000" b="1" dirty="0">
                <a:solidFill>
                  <a:srgbClr val="7030A0"/>
                </a:solidFill>
                <a:cs typeface="Arial" panose="020B0604020202020204" pitchFamily="34" charset="0"/>
              </a:rPr>
              <a:t>проветривание помещений;</a:t>
            </a:r>
          </a:p>
          <a:p>
            <a:pPr marL="0" lvl="0" indent="0">
              <a:buNone/>
            </a:pPr>
            <a:r>
              <a:rPr lang="ru-RU" sz="2000" b="1" dirty="0">
                <a:solidFill>
                  <a:srgbClr val="7030A0"/>
                </a:solidFill>
                <a:cs typeface="Arial" panose="020B0604020202020204" pitchFamily="34" charset="0"/>
              </a:rPr>
              <a:t>утренний прием на улице</a:t>
            </a:r>
          </a:p>
        </p:txBody>
      </p:sp>
      <p:pic>
        <p:nvPicPr>
          <p:cNvPr id="5124" name="Picture 4" descr="https://avatars.mds.yandex.net/i?id=91c38444be67eaf9fe707e3631ec9bc0b82ab659-11516533-images-thumbs&amp;n=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3" y="3717032"/>
            <a:ext cx="4644008" cy="31409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4309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777</TotalTime>
  <Words>172</Words>
  <Application>Microsoft Office PowerPoint</Application>
  <PresentationFormat>Экран (4:3)</PresentationFormat>
  <Paragraphs>59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0" baseType="lpstr">
      <vt:lpstr>Arial</vt:lpstr>
      <vt:lpstr>Calibri</vt:lpstr>
      <vt:lpstr>Times New Roman</vt:lpstr>
      <vt:lpstr>Trebuchet MS</vt:lpstr>
      <vt:lpstr>Wingdings 3</vt:lpstr>
      <vt:lpstr>Аспект</vt:lpstr>
      <vt:lpstr>Понятия и основные составляющие здорового образа жизни. Культура здоровья.</vt:lpstr>
      <vt:lpstr>Презентация PowerPoint</vt:lpstr>
      <vt:lpstr>   </vt:lpstr>
      <vt:lpstr>Презентация PowerPoint</vt:lpstr>
      <vt:lpstr>Составляющие здорового образа жизни дошкольников</vt:lpstr>
      <vt:lpstr>Режим дня</vt:lpstr>
      <vt:lpstr>Организация питания</vt:lpstr>
      <vt:lpstr>Физическая нагрузка</vt:lpstr>
      <vt:lpstr>Закаливание</vt:lpstr>
      <vt:lpstr>Презентация PowerPoint</vt:lpstr>
      <vt:lpstr>Презентация PowerPoint</vt:lpstr>
      <vt:lpstr>Презентация PowerPoint</vt:lpstr>
      <vt:lpstr>Я люблю семь правил ЗОЖ. Ведь без них не проживешь Для здоровья и порядка Начинайте день с зарядки. Вы не ешьте мясо в тесте, Будет талия на месте. Долго, долго, долго спал- это недругов сигнал. Закаляйтесь, упражняйтесь И хандре не поддавайтесь Спорт и фрукты я люблю. Тем здоровье берегу. Все режимы соблюдаю И болезни я не знаю! </vt:lpstr>
      <vt:lpstr>Спасибо за внимание!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Admin</cp:lastModifiedBy>
  <cp:revision>64</cp:revision>
  <dcterms:created xsi:type="dcterms:W3CDTF">2019-01-20T04:51:22Z</dcterms:created>
  <dcterms:modified xsi:type="dcterms:W3CDTF">2024-05-26T14:41:23Z</dcterms:modified>
</cp:coreProperties>
</file>